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6858000" cx="12192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320D24-7619-4392-90D6-6960DEC4BD35}">
  <a:tblStyle styleId="{E1320D24-7619-4392-90D6-6960DEC4BD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374f00f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Buck converter due to 9V battery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Using 9V battery due to size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Most of our components use 5V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Bc not enough terminals on the converter, use raspi pico to power the depth camera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 connect the LiDAR and the Depth camera to the raspi pico through the UART so that we can receive data in readable form.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Connect vibration motors to the GPIO pins on the raspi pico</a:t>
            </a:r>
            <a:endParaRPr/>
          </a:p>
        </p:txBody>
      </p:sp>
      <p:sp>
        <p:nvSpPr>
          <p:cNvPr id="154" name="Google Shape;154;g30374f00fb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374f00fb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Buck converter due to 9V battery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Using 9V battery due to size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Most of our components use 5V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Bc not enough terminals on the converter, use raspi pico to power the depth camera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 connect the LiDAR and the Depth camera to the raspi pico through the UART so that we can receive data in readable form.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Connect vibration motors to the GPIO pins on the raspi pico</a:t>
            </a:r>
            <a:endParaRPr/>
          </a:p>
        </p:txBody>
      </p:sp>
      <p:sp>
        <p:nvSpPr>
          <p:cNvPr id="163" name="Google Shape;163;g30374f00fb3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077c45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 L</a:t>
            </a:r>
            <a:endParaRPr/>
          </a:p>
        </p:txBody>
      </p:sp>
      <p:sp>
        <p:nvSpPr>
          <p:cNvPr id="172" name="Google Shape;172;g30077c4576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aaa1328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 L</a:t>
            </a:r>
            <a:endParaRPr/>
          </a:p>
        </p:txBody>
      </p:sp>
      <p:sp>
        <p:nvSpPr>
          <p:cNvPr id="179" name="Google Shape;179;g28aaa1328c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eddd01ee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 C</a:t>
            </a:r>
            <a:endParaRPr/>
          </a:p>
        </p:txBody>
      </p:sp>
      <p:sp>
        <p:nvSpPr>
          <p:cNvPr id="189" name="Google Shape;189;g2feddd01ee6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c2734c7b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Alyan</a:t>
            </a:r>
            <a:endParaRPr/>
          </a:p>
        </p:txBody>
      </p:sp>
      <p:sp>
        <p:nvSpPr>
          <p:cNvPr id="196" name="Google Shape;196;g30c2734c7b2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ad984d16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 C</a:t>
            </a:r>
            <a:endParaRPr/>
          </a:p>
        </p:txBody>
      </p:sp>
      <p:sp>
        <p:nvSpPr>
          <p:cNvPr id="208" name="Google Shape;208;g28ad984d169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ad984d16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 C</a:t>
            </a:r>
            <a:endParaRPr/>
          </a:p>
        </p:txBody>
      </p:sp>
      <p:sp>
        <p:nvSpPr>
          <p:cNvPr id="217" name="Google Shape;217;g28ad984d169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fe3cdee08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fe3cdee08f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fe3cdee08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Diana</a:t>
            </a:r>
            <a:endParaRPr/>
          </a:p>
        </p:txBody>
      </p:sp>
      <p:sp>
        <p:nvSpPr>
          <p:cNvPr id="228" name="Google Shape;228;g2fe3cdee08f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Alyan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Highlight there is a lot of movement in the early 1900s but then falls silent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 are seeing a lot of innovation with smart canes and sensors but it isn’t being widely adopted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 main problem is </a:t>
            </a:r>
            <a:r>
              <a:rPr lang="en-US"/>
              <a:t>the</a:t>
            </a:r>
            <a:r>
              <a:rPr lang="en-US"/>
              <a:t> widely used white cane hasn’t been innovated and is limited, the user doesn’t know about the obstacle until it is directly in front of it.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New canes compromise mobility and compactibility because they’re bulky and expensive</a:t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e3cdee08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Diana</a:t>
            </a:r>
            <a:endParaRPr/>
          </a:p>
        </p:txBody>
      </p:sp>
      <p:sp>
        <p:nvSpPr>
          <p:cNvPr id="235" name="Google Shape;235;g2fe3cdee08f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ad984d169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Diana</a:t>
            </a:r>
            <a:endParaRPr/>
          </a:p>
        </p:txBody>
      </p:sp>
      <p:sp>
        <p:nvSpPr>
          <p:cNvPr id="242" name="Google Shape;242;g28ad984d169_3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e3cdee08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Diana</a:t>
            </a:r>
            <a:endParaRPr/>
          </a:p>
        </p:txBody>
      </p:sp>
      <p:sp>
        <p:nvSpPr>
          <p:cNvPr id="257" name="Google Shape;257;g2fe3cdee08f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e3cdee08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fe3cdee08f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feddd01ee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 L</a:t>
            </a:r>
            <a:endParaRPr/>
          </a:p>
        </p:txBody>
      </p:sp>
      <p:sp>
        <p:nvSpPr>
          <p:cNvPr id="268" name="Google Shape;268;g2feddd01ee6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0c2734c7b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</a:t>
            </a:r>
            <a:endParaRPr/>
          </a:p>
        </p:txBody>
      </p:sp>
      <p:sp>
        <p:nvSpPr>
          <p:cNvPr id="278" name="Google Shape;278;g30c2734c7b2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0c2734c7b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</a:t>
            </a:r>
            <a:endParaRPr/>
          </a:p>
        </p:txBody>
      </p:sp>
      <p:sp>
        <p:nvSpPr>
          <p:cNvPr id="284" name="Google Shape;284;g30c2734c7b2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c2734c7b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Diana</a:t>
            </a:r>
            <a:endParaRPr/>
          </a:p>
        </p:txBody>
      </p:sp>
      <p:sp>
        <p:nvSpPr>
          <p:cNvPr id="290" name="Google Shape;290;g30c2734c7b2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e3cdee08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Alyan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Main needs are for the user to have full awareness of their surroundings so they understand their environment better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 need to bring 21st century sensors and algorithms to a humanity-long </a:t>
            </a:r>
            <a:r>
              <a:rPr lang="en-US"/>
              <a:t>impairment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Leverage a tool familiar to the users but enhance it so they can be more mobile and independent</a:t>
            </a:r>
            <a:endParaRPr/>
          </a:p>
        </p:txBody>
      </p:sp>
      <p:sp>
        <p:nvSpPr>
          <p:cNvPr id="97" name="Google Shape;97;g2fe3cdee08f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e3cdee08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 Wu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Three main goals for our project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Increase independence for the visually impaired by enabling full mobility in college campuses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Detect Obstacles 2m away from them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Alert users through handle vibrations, explain how the vibrations will change as the obstacle gets closer</a:t>
            </a:r>
            <a:endParaRPr/>
          </a:p>
        </p:txBody>
      </p:sp>
      <p:sp>
        <p:nvSpPr>
          <p:cNvPr id="103" name="Google Shape;103;g2fe3cdee08f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e3cdee08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 Wu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design constraints are </a:t>
            </a:r>
            <a:r>
              <a:rPr lang="en-US"/>
              <a:t>mainly</a:t>
            </a:r>
            <a:r>
              <a:rPr lang="en-US"/>
              <a:t> focused around creating the best user experience without compromising functionality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Has to be a small addition to the cane to keep it collapsable and lightweight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Has to last at least 3-4 hours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Has to have near instantaneous feedback to the user about obstacles</a:t>
            </a:r>
            <a:endParaRPr/>
          </a:p>
        </p:txBody>
      </p:sp>
      <p:sp>
        <p:nvSpPr>
          <p:cNvPr id="115" name="Google Shape;115;g2fe3cdee08f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e3cdee08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Noah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These are ideas we had for the project but we didn’t add 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Discuss the pros and cons of each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Phone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Pro: Have one place where the user could interface with the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Con: Audio could impair the hearing of the user and the people around them, the application would have to be accessible to the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SLAM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Idea behind this is to track the obstacles the user encounters to build a database and have the cane be smarter by knowing when to anticipate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Pro: Makes our cane smarter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Con: We set this as a stretch goal if we have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IR Sensor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Pro: Added sensor for increased awareness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Con: We already had access to a depth camera and lidar, pairing the two made most sense to get a picture and distance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Bag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Pro: Provide a way to store batteries and wires in a wearable 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Con: Added component for users that may be cumbersome</a:t>
            </a:r>
            <a:endParaRPr/>
          </a:p>
        </p:txBody>
      </p:sp>
      <p:sp>
        <p:nvSpPr>
          <p:cNvPr id="129" name="Google Shape;129;g2fe3cdee08f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e3cdee08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Noah</a:t>
            </a:r>
            <a:endParaRPr/>
          </a:p>
        </p:txBody>
      </p:sp>
      <p:sp>
        <p:nvSpPr>
          <p:cNvPr id="140" name="Google Shape;140;g2fe3cdee08f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0c2734c7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Buck </a:t>
            </a:r>
            <a:r>
              <a:rPr lang="en-US"/>
              <a:t>converter</a:t>
            </a:r>
            <a:r>
              <a:rPr lang="en-US"/>
              <a:t> due to 9V battery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Using 9V battery due to size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Most of our components use 5V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Bc not enough terminals on the converter, use raspi pico to power the depth camera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 connect the LiDAR and the Depth camera to the raspi pico through the UART so that we can </a:t>
            </a:r>
            <a:r>
              <a:rPr lang="en-US"/>
              <a:t>receive</a:t>
            </a:r>
            <a:r>
              <a:rPr lang="en-US"/>
              <a:t> data in readable form.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Connect vibration motors to the GPIO pins on the raspi pico</a:t>
            </a:r>
            <a:endParaRPr/>
          </a:p>
        </p:txBody>
      </p:sp>
      <p:sp>
        <p:nvSpPr>
          <p:cNvPr id="147" name="Google Shape;147;g30c2734c7b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264459" y="207095"/>
            <a:ext cx="11663082" cy="6443810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914400" y="269398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1828800" y="4235390"/>
            <a:ext cx="8534400" cy="1189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6970" y="707887"/>
            <a:ext cx="4118060" cy="96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643466" y="225911"/>
            <a:ext cx="7687733" cy="9251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609600" y="1478844"/>
            <a:ext cx="10972799" cy="4647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1053" l="0" r="10620" t="4954"/>
          <a:stretch/>
        </p:blipFill>
        <p:spPr>
          <a:xfrm>
            <a:off x="259937" y="208037"/>
            <a:ext cx="11672125" cy="644192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499616" y="2872522"/>
            <a:ext cx="919276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3400"/>
              <a:buFont typeface="Arial"/>
              <a:buNone/>
              <a:defRPr b="1" sz="340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/>
          <p:nvPr/>
        </p:nvSpPr>
        <p:spPr>
          <a:xfrm>
            <a:off x="4488455" y="1593290"/>
            <a:ext cx="3215090" cy="966677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8239" y="1751389"/>
            <a:ext cx="2815522" cy="660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963084" y="4406902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09600" y="10547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609600" y="2294022"/>
            <a:ext cx="5384800" cy="383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197600" y="2294022"/>
            <a:ext cx="5384800" cy="383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609600" y="966704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609600" y="2307098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609600" y="2946861"/>
            <a:ext cx="5386917" cy="3179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3" type="body"/>
          </p:nvPr>
        </p:nvSpPr>
        <p:spPr>
          <a:xfrm>
            <a:off x="6193378" y="2307098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4" type="body"/>
          </p:nvPr>
        </p:nvSpPr>
        <p:spPr>
          <a:xfrm>
            <a:off x="6193378" y="2946861"/>
            <a:ext cx="5389033" cy="3179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609611" y="1171075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766733" y="1171075"/>
            <a:ext cx="6815667" cy="49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609611" y="2406317"/>
            <a:ext cx="4011084" cy="3719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2389717" y="4800602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/>
          <p:nvPr>
            <p:ph idx="2" type="pic"/>
          </p:nvPr>
        </p:nvSpPr>
        <p:spPr>
          <a:xfrm>
            <a:off x="2389717" y="1106905"/>
            <a:ext cx="7315200" cy="362067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2389717" y="5367343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979834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2122834"/>
            <a:ext cx="10972800" cy="400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" name="Google Shape;12;p1"/>
          <p:cNvCxnSpPr/>
          <p:nvPr/>
        </p:nvCxnSpPr>
        <p:spPr>
          <a:xfrm>
            <a:off x="278674" y="6575107"/>
            <a:ext cx="9324948" cy="0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3" name="Google Shape;13;p1"/>
          <p:cNvSpPr/>
          <p:nvPr/>
        </p:nvSpPr>
        <p:spPr>
          <a:xfrm>
            <a:off x="383821" y="231832"/>
            <a:ext cx="11424356" cy="926298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383823" y="403780"/>
            <a:ext cx="120848" cy="58240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278672" y="6358158"/>
            <a:ext cx="9324947" cy="1846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GUIDE CDR</a:t>
            </a:r>
            <a:endParaRPr/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056914" y="403781"/>
            <a:ext cx="2525486" cy="59283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8.jpg"/><Relationship Id="rId5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gYWfwHnoxD3JqIydT8KqArEwHb3eCKIF/view" TargetMode="External"/><Relationship Id="rId4" Type="http://schemas.openxmlformats.org/officeDocument/2006/relationships/image" Target="../media/image2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cuyIA95dG1L8HMW0etNdzjbwHgqh64DH/view" TargetMode="External"/><Relationship Id="rId4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ctrTitle"/>
          </p:nvPr>
        </p:nvSpPr>
        <p:spPr>
          <a:xfrm>
            <a:off x="914400" y="2332364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lang="en-US" u="sng"/>
              <a:t>G</a:t>
            </a:r>
            <a:r>
              <a:rPr lang="en-US"/>
              <a:t>uidance </a:t>
            </a:r>
            <a:r>
              <a:rPr lang="en-US" u="sng"/>
              <a:t>U</a:t>
            </a:r>
            <a:r>
              <a:rPr lang="en-US"/>
              <a:t>tility for </a:t>
            </a:r>
            <a:r>
              <a:rPr lang="en-US" u="sng"/>
              <a:t>I</a:t>
            </a:r>
            <a:r>
              <a:rPr lang="en-US"/>
              <a:t>mpaired </a:t>
            </a:r>
            <a:r>
              <a:rPr lang="en-US" u="sng"/>
              <a:t>D</a:t>
            </a:r>
            <a:r>
              <a:rPr lang="en-US"/>
              <a:t>aily </a:t>
            </a:r>
            <a:r>
              <a:rPr lang="en-US" u="sng"/>
              <a:t>E</a:t>
            </a:r>
            <a:r>
              <a:rPr lang="en-US"/>
              <a:t>xperiences</a:t>
            </a:r>
            <a:endParaRPr/>
          </a:p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1828800" y="4235390"/>
            <a:ext cx="85344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Jack Letsinger, Jack Couture, Alyan Tharani, Diana Canchola, Ryan Wu, </a:t>
            </a:r>
            <a:r>
              <a:rPr lang="en-US"/>
              <a:t>Noah Kilpatrick</a:t>
            </a:r>
            <a:endParaRPr/>
          </a:p>
        </p:txBody>
      </p:sp>
      <p:cxnSp>
        <p:nvCxnSpPr>
          <p:cNvPr id="63" name="Google Shape;63;p11"/>
          <p:cNvCxnSpPr/>
          <p:nvPr/>
        </p:nvCxnSpPr>
        <p:spPr>
          <a:xfrm>
            <a:off x="4082717" y="3859215"/>
            <a:ext cx="402656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System Description (Cont.)</a:t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348725" y="1253200"/>
            <a:ext cx="449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Component Specific Details</a:t>
            </a:r>
            <a:endParaRPr sz="2400"/>
          </a:p>
        </p:txBody>
      </p:sp>
      <p:sp>
        <p:nvSpPr>
          <p:cNvPr id="158" name="Google Shape;158;p20"/>
          <p:cNvSpPr txBox="1"/>
          <p:nvPr/>
        </p:nvSpPr>
        <p:spPr>
          <a:xfrm>
            <a:off x="6096000" y="1741775"/>
            <a:ext cx="5853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418950" y="1741750"/>
            <a:ext cx="7912200" cy="4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Raspberry Pi Pico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Handles all communication between each system part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Dual-core ARM Cortex-M33</a:t>
            </a:r>
            <a:r>
              <a:rPr lang="en-US" sz="2200">
                <a:solidFill>
                  <a:schemeClr val="dk1"/>
                </a:solidFill>
              </a:rPr>
              <a:t> processor provides a sufficient clock speed (150 MHz) to handle computation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21 mm x 51 mm size, 1.8-5.5V input power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9V Battery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48.8 mm x 26.0 mm, 0.265 lbs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Stronger, rechargeable battery reduces overall size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Buck Converter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22 mm x 17 mm, 0.106 oz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Converts 9V battery input to 5V input for components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550" y="1741775"/>
            <a:ext cx="3351250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System Description (Cont.)</a:t>
            </a:r>
            <a:endParaRPr/>
          </a:p>
        </p:txBody>
      </p:sp>
      <p:sp>
        <p:nvSpPr>
          <p:cNvPr id="166" name="Google Shape;166;p21"/>
          <p:cNvSpPr txBox="1"/>
          <p:nvPr/>
        </p:nvSpPr>
        <p:spPr>
          <a:xfrm>
            <a:off x="348725" y="1253200"/>
            <a:ext cx="449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Component Specific Details</a:t>
            </a:r>
            <a:endParaRPr sz="2400"/>
          </a:p>
        </p:txBody>
      </p:sp>
      <p:sp>
        <p:nvSpPr>
          <p:cNvPr id="167" name="Google Shape;167;p21"/>
          <p:cNvSpPr txBox="1"/>
          <p:nvPr/>
        </p:nvSpPr>
        <p:spPr>
          <a:xfrm>
            <a:off x="6096000" y="1741775"/>
            <a:ext cx="5853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418950" y="1741750"/>
            <a:ext cx="7912200" cy="4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Depth Camera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10mm x 2.7 mm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Powered through Pico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19 ms - 25 ms response time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LiDAR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10mm x 2.7 mm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8 ms - 11 ms response time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 b="0" l="0" r="0" t="3166"/>
          <a:stretch/>
        </p:blipFill>
        <p:spPr>
          <a:xfrm>
            <a:off x="5704800" y="1253200"/>
            <a:ext cx="59436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Hardware </a:t>
            </a:r>
            <a:endParaRPr/>
          </a:p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609600" y="1478850"/>
            <a:ext cx="86250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The </a:t>
            </a:r>
            <a:r>
              <a:rPr b="1" lang="en-US" sz="2800"/>
              <a:t>Use Case</a:t>
            </a:r>
            <a:r>
              <a:rPr b="1" lang="en-US" sz="2800"/>
              <a:t>: </a:t>
            </a:r>
            <a:endParaRPr b="1"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Sensors, brought together by a microcontroller, must: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Accurately paint a picture for the user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Be lightweight and easily transportable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Be energy efficient for a suitable battery life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While each piece of hardware and their codebase </a:t>
            </a:r>
            <a:r>
              <a:rPr lang="en-US" sz="2800"/>
              <a:t>already</a:t>
            </a:r>
            <a:r>
              <a:rPr lang="en-US" sz="2800"/>
              <a:t> exist, the </a:t>
            </a:r>
            <a:r>
              <a:rPr lang="en-US" sz="2800"/>
              <a:t>effectiveness</a:t>
            </a:r>
            <a:r>
              <a:rPr lang="en-US" sz="2800"/>
              <a:t> of the design will come from the integration of all components to a final product.</a:t>
            </a:r>
            <a:endParaRPr/>
          </a:p>
        </p:txBody>
      </p:sp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 b="0" l="6156" r="0" t="0"/>
          <a:stretch/>
        </p:blipFill>
        <p:spPr>
          <a:xfrm>
            <a:off x="9437050" y="1318325"/>
            <a:ext cx="1781600" cy="422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Hardware (Cont.)</a:t>
            </a:r>
            <a:endParaRPr/>
          </a:p>
        </p:txBody>
      </p:sp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193825" y="1478850"/>
            <a:ext cx="59904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Microcontroller: </a:t>
            </a:r>
            <a:r>
              <a:rPr lang="en-US" sz="2400"/>
              <a:t>Raspberry Pi Pico 2</a:t>
            </a:r>
            <a:endParaRPr sz="28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400"/>
              <a:t>Extremely power efficient</a:t>
            </a:r>
            <a:endParaRPr sz="24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400"/>
              <a:t>UART/Serial port capabilities (as opposed to I2C or SPI)</a:t>
            </a:r>
            <a:endParaRPr sz="24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400"/>
              <a:t>Python/C/C++ capabilities, access to the Raspberry PI SDK.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Lidar vs. Depth Cameras</a:t>
            </a:r>
            <a:endParaRPr sz="2800"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Both provide “vision”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Lidar scans provide a rapidly updating distance of objects in front of it (single value)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Depth camera measures objects in a frontal cone pattern (image)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Rumbler</a:t>
            </a:r>
            <a:endParaRPr sz="2800"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Haptic feedback will alert the user of nearby objects in the probed direction </a:t>
            </a:r>
            <a:endParaRPr sz="2800"/>
          </a:p>
        </p:txBody>
      </p:sp>
      <p:pic>
        <p:nvPicPr>
          <p:cNvPr descr="Raspberry Pi Pico W"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151100"/>
            <a:ext cx="2946125" cy="29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3667800"/>
            <a:ext cx="3249125" cy="17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5">
            <a:alphaModFix/>
          </a:blip>
          <a:srcRect b="0" l="0" r="63178" t="0"/>
          <a:stretch/>
        </p:blipFill>
        <p:spPr>
          <a:xfrm>
            <a:off x="9345125" y="1721676"/>
            <a:ext cx="2389483" cy="36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6248200" y="5649750"/>
            <a:ext cx="54864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Our project plans to utilize multiple types of sensors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Software </a:t>
            </a:r>
            <a:endParaRPr/>
          </a:p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609600" y="1478850"/>
            <a:ext cx="96336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The Design: </a:t>
            </a:r>
            <a:endParaRPr b="1"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Python scripts on microcontroller</a:t>
            </a:r>
            <a:r>
              <a:rPr lang="en-US" sz="2800"/>
              <a:t>: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C++ lacks the libraries Python has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More comfortable to work with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More easily integrates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Negligible latency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AI/ML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Take both depth camera and LiDAR data and determine how </a:t>
            </a:r>
            <a:r>
              <a:rPr lang="en-US"/>
              <a:t>the distance should be calculated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Weighted Average based on accuracy at different angles or ranges could be a potential solution</a:t>
            </a:r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400" y="1338800"/>
            <a:ext cx="2676800" cy="26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3D Modeling</a:t>
            </a:r>
            <a:endParaRPr/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50" y="1774600"/>
            <a:ext cx="2652750" cy="19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350" y="4026674"/>
            <a:ext cx="2652750" cy="198956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230950" y="1262825"/>
            <a:ext cx="32034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Initial 3D Design of Handle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699" y="1576725"/>
            <a:ext cx="3910075" cy="244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8825" y="1576725"/>
            <a:ext cx="3910075" cy="244994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6062625" y="1151100"/>
            <a:ext cx="39102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Updated </a:t>
            </a:r>
            <a:r>
              <a:rPr lang="en-US" sz="1800">
                <a:solidFill>
                  <a:schemeClr val="dk1"/>
                </a:solidFill>
              </a:rPr>
              <a:t>3D Design of Handle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3839700" y="4451750"/>
            <a:ext cx="7233000" cy="1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Design Considerations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Comfortably fit all hardware except for sensors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Allow for vibrations to alert the user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Lightweight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Tightly fit onto the walking stick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Design Validation</a:t>
            </a:r>
            <a:endParaRPr/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643475" y="1431725"/>
            <a:ext cx="65700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0"/>
              <a:t>Testing &amp; Integration: 3-4 weeks </a:t>
            </a:r>
            <a:r>
              <a:rPr lang="en-US" sz="5850"/>
              <a:t>allotted</a:t>
            </a:r>
            <a:endParaRPr sz="5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12" name="Google Shape;212;p26"/>
          <p:cNvSpPr txBox="1"/>
          <p:nvPr/>
        </p:nvSpPr>
        <p:spPr>
          <a:xfrm>
            <a:off x="548850" y="1991500"/>
            <a:ext cx="31707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Mobility</a:t>
            </a:r>
            <a:br>
              <a:rPr lang="en-US" sz="28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Weight of entire cane must be less than 2 lb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The cane must be collapsable as per the original design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The cane must easily be moved back and forth.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Full functionality should be available for 3-4 hours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3948050" y="1991500"/>
            <a:ext cx="4123500" cy="3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Obstacle Detection</a:t>
            </a:r>
            <a:br>
              <a:rPr lang="en-US" sz="28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GUIDE will detect obstacles at least 2m away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Detection should be tested in sunny/cloudy/rainy conditions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GUIDE will be functional in grass, pavement, mulch, and dirt.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Detection should be tested on curbs, pedestrians, bikers, scooters, medians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8277075" y="1991500"/>
            <a:ext cx="3170700" cy="4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User Alert</a:t>
            </a:r>
            <a:br>
              <a:rPr lang="en-US" sz="28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User will be alerted within 0.5 seconds of GUIDE algorithm determining obstacle.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Intensity of the vibrations will increase from 2m, 1m, 0.5m and 0m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Design Validation (Cont.)</a:t>
            </a:r>
            <a:endParaRPr/>
          </a:p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609600" y="1478850"/>
            <a:ext cx="110751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Testing environment plan</a:t>
            </a:r>
            <a:endParaRPr sz="28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Create evaluation platform using prototype with breadboard, spare pico, and simulated sensor values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Use this setup for </a:t>
            </a:r>
            <a:r>
              <a:rPr lang="en-US" sz="2400"/>
              <a:t>testing</a:t>
            </a:r>
            <a:r>
              <a:rPr lang="en-US" sz="2400"/>
              <a:t> while final product is in production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Allows for physical testing of cane, code can still be modified and tested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Incremental testing- a three step approach: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Individual component testing (serial port connectivity, power settings)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Integrated tests of all components together, with a 5V power supply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Full system testing with dedicated battery (final product)</a:t>
            </a:r>
            <a:endParaRPr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ctrTitle"/>
          </p:nvPr>
        </p:nvSpPr>
        <p:spPr>
          <a:xfrm>
            <a:off x="914400" y="2693989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lang="en-US"/>
              <a:t>TEAM MANAGEMENT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Budget</a:t>
            </a:r>
            <a:endParaRPr/>
          </a:p>
        </p:txBody>
      </p:sp>
      <p:graphicFrame>
        <p:nvGraphicFramePr>
          <p:cNvPr id="231" name="Google Shape;231;p29"/>
          <p:cNvGraphicFramePr/>
          <p:nvPr/>
        </p:nvGraphicFramePr>
        <p:xfrm>
          <a:off x="1649725" y="395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{E1320D24-7619-4392-90D6-6960DEC4BD35}</a:tableStyleId>
              </a:tblPr>
              <a:tblGrid>
                <a:gridCol w="1577000"/>
                <a:gridCol w="585175"/>
                <a:gridCol w="875150"/>
                <a:gridCol w="1274150"/>
                <a:gridCol w="1634525"/>
                <a:gridCol w="1235525"/>
                <a:gridCol w="12613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Raspberry Pi Pico 2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$6.25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21mm x 51mm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4g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$12.50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9V Battery Holder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$0.50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0.94"L x 0.47"W x 0.28"H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&lt;1g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$4.99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9V Battery (Rechargeable)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$5.25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48.8mm x 26.0mm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0.12kg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$20.99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 Printer Filament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$0.055 (per g)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63g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$3.50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 Adjuster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$13.99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2.95” x 2.56” x 0.98”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0.09kg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$13.99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2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(s)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44.72 oz or 2.795 pounds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$168.53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232" name="Google Shape;232;p29"/>
          <p:cNvGraphicFramePr/>
          <p:nvPr/>
        </p:nvGraphicFramePr>
        <p:xfrm>
          <a:off x="1649738" y="1278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{E1320D24-7619-4392-90D6-6960DEC4BD35}</a:tableStyleId>
              </a:tblPr>
              <a:tblGrid>
                <a:gridCol w="1576975"/>
                <a:gridCol w="585225"/>
                <a:gridCol w="875175"/>
                <a:gridCol w="1274125"/>
                <a:gridCol w="1634525"/>
                <a:gridCol w="1235525"/>
                <a:gridCol w="12612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per Unit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Cost per Unit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Dimensions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Weight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Amount ($)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2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Walking Stick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$17.99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53in x 0.5in - Rod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7in x 1in - Handle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0.55lb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$17.99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Power Button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$9.99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16mm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0.35 ounces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$9.99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3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Vibrating Motor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$7.59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10mm x 2.7mm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 ounces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$7.59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LiDAR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$23.99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10mm x 2.7mm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0.176 ounces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$23.99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Depth Camera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$43.00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10mm x 2.7mm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10.6 ounces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$43.00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2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Buck Converter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$1.67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22mm x 17 mm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3g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643466" y="225911"/>
            <a:ext cx="7687733" cy="9251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Problem</a:t>
            </a:r>
            <a:endParaRPr/>
          </a:p>
        </p:txBody>
      </p:sp>
      <p:sp>
        <p:nvSpPr>
          <p:cNvPr id="69" name="Google Shape;69;p12"/>
          <p:cNvSpPr txBox="1"/>
          <p:nvPr>
            <p:ph idx="1" type="body"/>
          </p:nvPr>
        </p:nvSpPr>
        <p:spPr>
          <a:xfrm>
            <a:off x="530975" y="4722330"/>
            <a:ext cx="1326600" cy="1026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1921</a:t>
            </a:r>
            <a:r>
              <a:rPr lang="en-US" sz="2400"/>
              <a:t>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White cane is invented by James Biggs</a:t>
            </a:r>
            <a:endParaRPr sz="1800"/>
          </a:p>
        </p:txBody>
      </p:sp>
      <p:grpSp>
        <p:nvGrpSpPr>
          <p:cNvPr id="70" name="Google Shape;70;p12"/>
          <p:cNvGrpSpPr/>
          <p:nvPr/>
        </p:nvGrpSpPr>
        <p:grpSpPr>
          <a:xfrm>
            <a:off x="448111" y="4004303"/>
            <a:ext cx="8078462" cy="724065"/>
            <a:chOff x="609600" y="3723241"/>
            <a:chExt cx="7834800" cy="724065"/>
          </a:xfrm>
        </p:grpSpPr>
        <p:cxnSp>
          <p:nvCxnSpPr>
            <p:cNvPr id="71" name="Google Shape;71;p12"/>
            <p:cNvCxnSpPr/>
            <p:nvPr/>
          </p:nvCxnSpPr>
          <p:spPr>
            <a:xfrm flipH="1" rot="10800000">
              <a:off x="609600" y="3784800"/>
              <a:ext cx="7834800" cy="17700"/>
            </a:xfrm>
            <a:prstGeom prst="straightConnector1">
              <a:avLst/>
            </a:prstGeom>
            <a:noFill/>
            <a:ln cap="flat" cmpd="sng" w="38100">
              <a:solidFill>
                <a:srgbClr val="500000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cxnSp>
          <p:nvCxnSpPr>
            <p:cNvPr id="72" name="Google Shape;72;p12"/>
            <p:cNvCxnSpPr/>
            <p:nvPr/>
          </p:nvCxnSpPr>
          <p:spPr>
            <a:xfrm>
              <a:off x="1370083" y="3781606"/>
              <a:ext cx="11100" cy="665700"/>
            </a:xfrm>
            <a:prstGeom prst="straightConnector1">
              <a:avLst/>
            </a:prstGeom>
            <a:noFill/>
            <a:ln cap="flat" cmpd="sng" w="38100">
              <a:solidFill>
                <a:srgbClr val="5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3" name="Google Shape;73;p12"/>
            <p:cNvSpPr/>
            <p:nvPr/>
          </p:nvSpPr>
          <p:spPr>
            <a:xfrm>
              <a:off x="1290191" y="3723241"/>
              <a:ext cx="173400" cy="172500"/>
            </a:xfrm>
            <a:prstGeom prst="ellipse">
              <a:avLst/>
            </a:prstGeom>
            <a:noFill/>
            <a:ln cap="flat" cmpd="sng" w="28575">
              <a:solidFill>
                <a:srgbClr val="37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4" name="Google Shape;74;p12"/>
          <p:cNvCxnSpPr/>
          <p:nvPr/>
        </p:nvCxnSpPr>
        <p:spPr>
          <a:xfrm>
            <a:off x="3691417" y="3428419"/>
            <a:ext cx="11100" cy="665700"/>
          </a:xfrm>
          <a:prstGeom prst="straightConnector1">
            <a:avLst/>
          </a:prstGeom>
          <a:noFill/>
          <a:ln cap="flat" cmpd="sng" w="38100">
            <a:solidFill>
              <a:srgbClr val="5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2939775" y="2085888"/>
            <a:ext cx="1514400" cy="1343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1947</a:t>
            </a:r>
            <a:r>
              <a:rPr lang="en-US" sz="2400"/>
              <a:t>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Collapsible cane is developed by Dr.Richard Hoover</a:t>
            </a:r>
            <a:endParaRPr sz="1800"/>
          </a:p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757763" y="1333738"/>
            <a:ext cx="6810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Development Timeline</a:t>
            </a:r>
            <a:endParaRPr b="1" sz="2400"/>
          </a:p>
        </p:txBody>
      </p:sp>
      <p:cxnSp>
        <p:nvCxnSpPr>
          <p:cNvPr id="77" name="Google Shape;77;p12"/>
          <p:cNvCxnSpPr/>
          <p:nvPr/>
        </p:nvCxnSpPr>
        <p:spPr>
          <a:xfrm>
            <a:off x="7403065" y="4042967"/>
            <a:ext cx="11100" cy="665700"/>
          </a:xfrm>
          <a:prstGeom prst="straightConnector1">
            <a:avLst/>
          </a:prstGeom>
          <a:noFill/>
          <a:ln cap="flat" cmpd="sng" w="38100">
            <a:solidFill>
              <a:srgbClr val="5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2"/>
          <p:cNvSpPr txBox="1"/>
          <p:nvPr>
            <p:ph idx="1" type="body"/>
          </p:nvPr>
        </p:nvSpPr>
        <p:spPr>
          <a:xfrm>
            <a:off x="6409825" y="4708680"/>
            <a:ext cx="2079300" cy="1212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21st Century</a:t>
            </a:r>
            <a:r>
              <a:rPr lang="en-US" sz="2000"/>
              <a:t>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Adoption of electronic sensors</a:t>
            </a:r>
            <a:endParaRPr sz="180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1800"/>
              <a:t>GPS</a:t>
            </a:r>
            <a:endParaRPr sz="180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1800"/>
              <a:t>Ultrasonic</a:t>
            </a:r>
            <a:endParaRPr sz="180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1800"/>
              <a:t>smart apps</a:t>
            </a:r>
            <a:endParaRPr sz="1800"/>
          </a:p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9700675" y="1959400"/>
            <a:ext cx="32442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Widely used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Little to no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innovation</a:t>
            </a:r>
            <a:endParaRPr sz="2000"/>
          </a:p>
        </p:txBody>
      </p:sp>
      <p:pic>
        <p:nvPicPr>
          <p:cNvPr id="80" name="Google Shape;80;p12"/>
          <p:cNvPicPr preferRelativeResize="0"/>
          <p:nvPr/>
        </p:nvPicPr>
        <p:blipFill rotWithShape="1">
          <a:blip r:embed="rId3">
            <a:alphaModFix/>
          </a:blip>
          <a:srcRect b="4454" l="8363" r="4875" t="6458"/>
          <a:stretch/>
        </p:blipFill>
        <p:spPr>
          <a:xfrm>
            <a:off x="9060650" y="4148375"/>
            <a:ext cx="1095375" cy="2185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lding Blind Cane with Wrist Strap" id="81" name="Google Shape;81;p12"/>
          <p:cNvPicPr preferRelativeResize="0"/>
          <p:nvPr/>
        </p:nvPicPr>
        <p:blipFill rotWithShape="1">
          <a:blip r:embed="rId4">
            <a:alphaModFix/>
          </a:blip>
          <a:srcRect b="0" l="27850" r="40793" t="0"/>
          <a:stretch/>
        </p:blipFill>
        <p:spPr>
          <a:xfrm>
            <a:off x="9107376" y="1333750"/>
            <a:ext cx="769050" cy="24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10141400" y="4279363"/>
            <a:ext cx="32442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Compromises: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compatibility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mobility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3" name="Google Shape;83;p12"/>
          <p:cNvSpPr/>
          <p:nvPr/>
        </p:nvSpPr>
        <p:spPr>
          <a:xfrm>
            <a:off x="3603525" y="3989469"/>
            <a:ext cx="186900" cy="172500"/>
          </a:xfrm>
          <a:prstGeom prst="ellipse">
            <a:avLst/>
          </a:prstGeom>
          <a:noFill/>
          <a:ln cap="flat" cmpd="sng" w="28575">
            <a:solidFill>
              <a:srgbClr val="37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7315170" y="3973852"/>
            <a:ext cx="186900" cy="172500"/>
          </a:xfrm>
          <a:prstGeom prst="ellipse">
            <a:avLst/>
          </a:prstGeom>
          <a:noFill/>
          <a:ln cap="flat" cmpd="sng" w="28575">
            <a:solidFill>
              <a:srgbClr val="37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12"/>
          <p:cNvGrpSpPr/>
          <p:nvPr/>
        </p:nvGrpSpPr>
        <p:grpSpPr>
          <a:xfrm rot="10800000">
            <a:off x="2021279" y="3429003"/>
            <a:ext cx="178793" cy="724065"/>
            <a:chOff x="1290191" y="3723241"/>
            <a:chExt cx="173400" cy="724065"/>
          </a:xfrm>
        </p:grpSpPr>
        <p:cxnSp>
          <p:nvCxnSpPr>
            <p:cNvPr id="86" name="Google Shape;86;p12"/>
            <p:cNvCxnSpPr/>
            <p:nvPr/>
          </p:nvCxnSpPr>
          <p:spPr>
            <a:xfrm>
              <a:off x="1370083" y="3781606"/>
              <a:ext cx="11100" cy="665700"/>
            </a:xfrm>
            <a:prstGeom prst="straightConnector1">
              <a:avLst/>
            </a:prstGeom>
            <a:noFill/>
            <a:ln cap="flat" cmpd="sng" w="38100">
              <a:solidFill>
                <a:srgbClr val="5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7" name="Google Shape;87;p12"/>
            <p:cNvSpPr/>
            <p:nvPr/>
          </p:nvSpPr>
          <p:spPr>
            <a:xfrm>
              <a:off x="1290191" y="3723241"/>
              <a:ext cx="173400" cy="172500"/>
            </a:xfrm>
            <a:prstGeom prst="ellipse">
              <a:avLst/>
            </a:prstGeom>
            <a:noFill/>
            <a:ln cap="flat" cmpd="sng" w="28575">
              <a:solidFill>
                <a:srgbClr val="37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2"/>
          <p:cNvSpPr txBox="1"/>
          <p:nvPr>
            <p:ph idx="1" type="body"/>
          </p:nvPr>
        </p:nvSpPr>
        <p:spPr>
          <a:xfrm>
            <a:off x="1353473" y="2085888"/>
            <a:ext cx="1514400" cy="1343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1931</a:t>
            </a:r>
            <a:r>
              <a:rPr lang="en-US" sz="2400"/>
              <a:t>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White Cane is formally recognized as a tool for the blind</a:t>
            </a:r>
            <a:endParaRPr sz="1800"/>
          </a:p>
        </p:txBody>
      </p:sp>
      <p:grpSp>
        <p:nvGrpSpPr>
          <p:cNvPr id="89" name="Google Shape;89;p12"/>
          <p:cNvGrpSpPr/>
          <p:nvPr/>
        </p:nvGrpSpPr>
        <p:grpSpPr>
          <a:xfrm>
            <a:off x="2567332" y="3998907"/>
            <a:ext cx="178793" cy="724065"/>
            <a:chOff x="1290191" y="3723241"/>
            <a:chExt cx="173400" cy="724065"/>
          </a:xfrm>
        </p:grpSpPr>
        <p:cxnSp>
          <p:nvCxnSpPr>
            <p:cNvPr id="90" name="Google Shape;90;p12"/>
            <p:cNvCxnSpPr/>
            <p:nvPr/>
          </p:nvCxnSpPr>
          <p:spPr>
            <a:xfrm>
              <a:off x="1370083" y="3781606"/>
              <a:ext cx="11100" cy="665700"/>
            </a:xfrm>
            <a:prstGeom prst="straightConnector1">
              <a:avLst/>
            </a:prstGeom>
            <a:noFill/>
            <a:ln cap="flat" cmpd="sng" w="38100">
              <a:solidFill>
                <a:srgbClr val="5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1" name="Google Shape;91;p12"/>
            <p:cNvSpPr/>
            <p:nvPr/>
          </p:nvSpPr>
          <p:spPr>
            <a:xfrm>
              <a:off x="1290191" y="3723241"/>
              <a:ext cx="173400" cy="172500"/>
            </a:xfrm>
            <a:prstGeom prst="ellipse">
              <a:avLst/>
            </a:prstGeom>
            <a:noFill/>
            <a:ln cap="flat" cmpd="sng" w="28575">
              <a:solidFill>
                <a:srgbClr val="37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2"/>
          <p:cNvSpPr txBox="1"/>
          <p:nvPr>
            <p:ph idx="1" type="body"/>
          </p:nvPr>
        </p:nvSpPr>
        <p:spPr>
          <a:xfrm>
            <a:off x="1933909" y="4722323"/>
            <a:ext cx="1399800" cy="1343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1935</a:t>
            </a:r>
            <a:r>
              <a:rPr lang="en-US" sz="2400"/>
              <a:t>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long cane is developed for navigation by Dr.Richard Hoover</a:t>
            </a:r>
            <a:endParaRPr sz="1800"/>
          </a:p>
        </p:txBody>
      </p:sp>
      <p:sp>
        <p:nvSpPr>
          <p:cNvPr id="93" name="Google Shape;93;p12"/>
          <p:cNvSpPr/>
          <p:nvPr/>
        </p:nvSpPr>
        <p:spPr>
          <a:xfrm>
            <a:off x="3886063" y="3989475"/>
            <a:ext cx="3331800" cy="17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12"/>
          <p:cNvCxnSpPr>
            <a:stCxn id="93" idx="1"/>
          </p:cNvCxnSpPr>
          <p:nvPr/>
        </p:nvCxnSpPr>
        <p:spPr>
          <a:xfrm flipH="1" rot="10800000">
            <a:off x="3886063" y="4060725"/>
            <a:ext cx="3331800" cy="15000"/>
          </a:xfrm>
          <a:prstGeom prst="straightConnector1">
            <a:avLst/>
          </a:prstGeom>
          <a:noFill/>
          <a:ln cap="flat" cmpd="sng" w="38100">
            <a:solidFill>
              <a:srgbClr val="50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Schedule</a:t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75" y="1151112"/>
            <a:ext cx="7300475" cy="52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>
            <p:ph idx="1" type="body"/>
          </p:nvPr>
        </p:nvSpPr>
        <p:spPr>
          <a:xfrm>
            <a:off x="8113350" y="1931350"/>
            <a:ext cx="3691200" cy="3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Updated Schedule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Breadboard prototype was extended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Software Prototype was extended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No major disruption to the overall schedule</a:t>
            </a:r>
            <a:endParaRPr sz="2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Implementation Schedule</a:t>
            </a:r>
            <a:endParaRPr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153013" y="1586175"/>
            <a:ext cx="11885975" cy="3845451"/>
            <a:chOff x="153013" y="1616550"/>
            <a:chExt cx="11885975" cy="3845451"/>
          </a:xfrm>
        </p:grpSpPr>
        <p:sp>
          <p:nvSpPr>
            <p:cNvPr id="246" name="Google Shape;246;p31"/>
            <p:cNvSpPr/>
            <p:nvPr/>
          </p:nvSpPr>
          <p:spPr>
            <a:xfrm rot="5400000">
              <a:off x="970450" y="1501950"/>
              <a:ext cx="3223500" cy="3452700"/>
            </a:xfrm>
            <a:prstGeom prst="bracePair">
              <a:avLst/>
            </a:prstGeom>
            <a:noFill/>
            <a:ln cap="flat" cmpd="sng" w="19050">
              <a:solidFill>
                <a:srgbClr val="5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7" name="Google Shape;24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3013" y="2288225"/>
              <a:ext cx="11885975" cy="2609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31"/>
            <p:cNvSpPr/>
            <p:nvPr/>
          </p:nvSpPr>
          <p:spPr>
            <a:xfrm rot="-5400000">
              <a:off x="1454200" y="1312851"/>
              <a:ext cx="3550800" cy="4747500"/>
            </a:xfrm>
            <a:prstGeom prst="bracePair">
              <a:avLst/>
            </a:prstGeom>
            <a:noFill/>
            <a:ln cap="flat" cmpd="sng" w="19050">
              <a:solidFill>
                <a:srgbClr val="5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855850" y="2143125"/>
              <a:ext cx="5328000" cy="327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2812850" y="1911225"/>
              <a:ext cx="967200" cy="22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643475" y="2288225"/>
              <a:ext cx="420600" cy="327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1"/>
          <p:cNvSpPr txBox="1"/>
          <p:nvPr>
            <p:ph idx="1" type="body"/>
          </p:nvPr>
        </p:nvSpPr>
        <p:spPr>
          <a:xfrm>
            <a:off x="1494088" y="1151100"/>
            <a:ext cx="2673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Completed to Date</a:t>
            </a:r>
            <a:endParaRPr sz="2000"/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2044738" y="5442725"/>
            <a:ext cx="2673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Completed to Date</a:t>
            </a:r>
            <a:endParaRPr sz="2000"/>
          </a:p>
        </p:txBody>
      </p:sp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7027800" y="4183850"/>
            <a:ext cx="5164200" cy="22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Next Steps for Implementation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Complete Software Prototype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Develop “smart” algorithm using AI/ML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Integrate software into Pico, add hardware to 3D prints and attach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Validation, Integration, and Testing 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Project Management</a:t>
            </a:r>
            <a:endParaRPr/>
          </a:p>
        </p:txBody>
      </p:sp>
      <p:graphicFrame>
        <p:nvGraphicFramePr>
          <p:cNvPr id="260" name="Google Shape;260;p32"/>
          <p:cNvGraphicFramePr/>
          <p:nvPr/>
        </p:nvGraphicFramePr>
        <p:xfrm>
          <a:off x="1676363" y="131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{E1320D24-7619-4392-90D6-6960DEC4BD35}</a:tableStyleId>
              </a:tblPr>
              <a:tblGrid>
                <a:gridCol w="1815350"/>
                <a:gridCol w="2440400"/>
                <a:gridCol w="4583525"/>
              </a:tblGrid>
              <a:tr h="616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Team</a:t>
                      </a:r>
                      <a:endParaRPr sz="16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Leader</a:t>
                      </a:r>
                      <a:endParaRPr sz="16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Members</a:t>
                      </a:r>
                      <a:endParaRPr sz="16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</a:tr>
              <a:tr h="9707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Hardware</a:t>
                      </a:r>
                      <a:endParaRPr sz="1600"/>
                    </a:p>
                  </a:txBody>
                  <a:tcPr marT="63500" marB="63500" marR="63500" marL="6350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Jack Letsinger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Finalize and order parts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Oversee breadboard prototype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Test sensor capabilities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Ryan Wu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Soldering and component integration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Breadboard prototype</a:t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9707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Alyan Tharani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GUIDE handle 3D modeling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GUIDE electronic housing 3D modeling</a:t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9511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Software</a:t>
                      </a:r>
                      <a:endParaRPr sz="1600"/>
                    </a:p>
                  </a:txBody>
                  <a:tcPr marT="63500" marB="63500" marR="63500" marL="6350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Jack Couture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Oversee software prototype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Depth Camera decoding script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Depth Camera image generation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1F1F1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Noah Kilpatrick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Sensor data packets decoding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Depth Camera decoding script</a:t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9511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1F1F1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Diana Canchola</a:t>
                      </a:r>
                      <a:endParaRPr sz="1500">
                        <a:solidFill>
                          <a:srgbClr val="1F1F1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F1F1F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solidFill>
                            <a:srgbClr val="1F1F1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LiDAR data packet decoding</a:t>
                      </a:r>
                      <a:endParaRPr sz="1500">
                        <a:solidFill>
                          <a:srgbClr val="1F1F1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F1F1F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solidFill>
                            <a:srgbClr val="1F1F1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LiDAR python script to output distances</a:t>
                      </a:r>
                      <a:endParaRPr sz="1500">
                        <a:solidFill>
                          <a:srgbClr val="1F1F1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7129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Overall Lead: Diana Canchola</a:t>
                      </a:r>
                      <a:endParaRPr sz="1600"/>
                    </a:p>
                  </a:txBody>
                  <a:tcPr marT="63500" marB="63500" marR="63500" marL="63500"/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ctrTitle"/>
          </p:nvPr>
        </p:nvSpPr>
        <p:spPr>
          <a:xfrm>
            <a:off x="914400" y="2693989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lang="en-US"/>
              <a:t>Results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Initial Testing</a:t>
            </a:r>
            <a:endParaRPr/>
          </a:p>
        </p:txBody>
      </p:sp>
      <p:sp>
        <p:nvSpPr>
          <p:cNvPr id="271" name="Google Shape;271;p34"/>
          <p:cNvSpPr txBox="1"/>
          <p:nvPr/>
        </p:nvSpPr>
        <p:spPr>
          <a:xfrm>
            <a:off x="202075" y="1281875"/>
            <a:ext cx="5432400" cy="5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Timing Waveforms</a:t>
            </a:r>
            <a:endParaRPr b="1" sz="28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Initial results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Timing requirements in proposal set a goal of 0.5 seconds (500ms) to give the user a haptics response. 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Results were </a:t>
            </a:r>
            <a:r>
              <a:rPr lang="en-US" sz="2300">
                <a:solidFill>
                  <a:schemeClr val="dk1"/>
                </a:solidFill>
              </a:rPr>
              <a:t>better</a:t>
            </a:r>
            <a:r>
              <a:rPr lang="en-US" sz="2300">
                <a:solidFill>
                  <a:schemeClr val="dk1"/>
                </a:solidFill>
              </a:rPr>
              <a:t> than expected, both in </a:t>
            </a:r>
            <a:r>
              <a:rPr lang="en-US" sz="2300">
                <a:solidFill>
                  <a:schemeClr val="dk1"/>
                </a:solidFill>
              </a:rPr>
              <a:t>individual and combined sampling times 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Even in a worst case scenario of 50ms, still 10x faster than initial proposal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No expected slowdown from using python over C/C++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272" name="Google Shape;272;p34"/>
          <p:cNvPicPr preferRelativeResize="0"/>
          <p:nvPr/>
        </p:nvPicPr>
        <p:blipFill rotWithShape="1">
          <a:blip r:embed="rId3">
            <a:alphaModFix/>
          </a:blip>
          <a:srcRect b="0" l="38921" r="2054" t="0"/>
          <a:stretch/>
        </p:blipFill>
        <p:spPr>
          <a:xfrm>
            <a:off x="6034900" y="3260250"/>
            <a:ext cx="3462876" cy="1513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3" name="Google Shape;273;p34"/>
          <p:cNvGraphicFramePr/>
          <p:nvPr/>
        </p:nvGraphicFramePr>
        <p:xfrm>
          <a:off x="6034900" y="503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{E1320D24-7619-4392-90D6-6960DEC4BD35}</a:tableStyleId>
              </a:tblPr>
              <a:tblGrid>
                <a:gridCol w="1101325"/>
                <a:gridCol w="1101325"/>
                <a:gridCol w="1101325"/>
              </a:tblGrid>
              <a:tr h="2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Lidar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Lidar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Depth Camera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9.97 ms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</a:tr>
              <a:tr h="2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Depth Camera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21.98 ms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44.14 ms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pic>
        <p:nvPicPr>
          <p:cNvPr id="274" name="Google Shape;274;p34"/>
          <p:cNvPicPr preferRelativeResize="0"/>
          <p:nvPr/>
        </p:nvPicPr>
        <p:blipFill rotWithShape="1">
          <a:blip r:embed="rId4">
            <a:alphaModFix/>
          </a:blip>
          <a:srcRect b="0" l="0" r="88957" t="8883"/>
          <a:stretch/>
        </p:blipFill>
        <p:spPr>
          <a:xfrm>
            <a:off x="9497775" y="1408174"/>
            <a:ext cx="2210425" cy="47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4"/>
          <p:cNvPicPr preferRelativeResize="0"/>
          <p:nvPr/>
        </p:nvPicPr>
        <p:blipFill rotWithShape="1">
          <a:blip r:embed="rId3">
            <a:alphaModFix/>
          </a:blip>
          <a:srcRect b="51620" l="0" r="79591" t="0"/>
          <a:stretch/>
        </p:blipFill>
        <p:spPr>
          <a:xfrm>
            <a:off x="6096000" y="1408175"/>
            <a:ext cx="3303975" cy="20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Demo Video</a:t>
            </a:r>
            <a:endParaRPr/>
          </a:p>
        </p:txBody>
      </p:sp>
      <p:pic>
        <p:nvPicPr>
          <p:cNvPr id="281" name="Google Shape;281;p35" title="breadboard_prototyp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600" y="1151111"/>
            <a:ext cx="9603715" cy="5402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Demo Video</a:t>
            </a:r>
            <a:endParaRPr/>
          </a:p>
        </p:txBody>
      </p:sp>
      <p:pic>
        <p:nvPicPr>
          <p:cNvPr id="287" name="Google Shape;287;p36" title="guide_lidar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3250" y="1242386"/>
            <a:ext cx="9603715" cy="5402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Final Demonstration Plan</a:t>
            </a:r>
            <a:endParaRPr/>
          </a:p>
        </p:txBody>
      </p:sp>
      <p:sp>
        <p:nvSpPr>
          <p:cNvPr id="293" name="Google Shape;293;p37"/>
          <p:cNvSpPr txBox="1"/>
          <p:nvPr/>
        </p:nvSpPr>
        <p:spPr>
          <a:xfrm>
            <a:off x="398225" y="1406150"/>
            <a:ext cx="3592200" cy="4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Scenario 1</a:t>
            </a:r>
            <a:br>
              <a:rPr lang="en-US" sz="28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Location: EABA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Classroom objects scattered throughout the hallway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User will walk down the hallway and office area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Goals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Detect all obstacles in the </a:t>
            </a:r>
            <a:r>
              <a:rPr lang="en-US" sz="2000">
                <a:solidFill>
                  <a:schemeClr val="dk1"/>
                </a:solidFill>
              </a:rPr>
              <a:t>hallway, show vibrations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Display chart with distances vs vibration frequency (2m, 1m, 0.5m)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94" name="Google Shape;294;p37"/>
          <p:cNvSpPr txBox="1"/>
          <p:nvPr/>
        </p:nvSpPr>
        <p:spPr>
          <a:xfrm>
            <a:off x="4110077" y="1406150"/>
            <a:ext cx="35922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Scenario 2</a:t>
            </a:r>
            <a:br>
              <a:rPr lang="en-US" sz="28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Location: EABA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Several people walking across the hallway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User will walk through the hallway and office area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Goals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Detect all of the people moving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Display chart with distances vs vibration frequency </a:t>
            </a:r>
            <a:r>
              <a:rPr lang="en-US" sz="2000">
                <a:solidFill>
                  <a:schemeClr val="dk1"/>
                </a:solidFill>
              </a:rPr>
              <a:t>(2m, 1m, 0.5m)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95" name="Google Shape;295;p37"/>
          <p:cNvSpPr txBox="1"/>
          <p:nvPr/>
        </p:nvSpPr>
        <p:spPr>
          <a:xfrm>
            <a:off x="7914175" y="1406150"/>
            <a:ext cx="39588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Scenario 3</a:t>
            </a:r>
            <a:br>
              <a:rPr lang="en-US" sz="28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Location: Outside of EABA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Several people walking outside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Navigating a curb, medians, and sidewalks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Goals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Show GUIDE can navigate outdoor </a:t>
            </a:r>
            <a:r>
              <a:rPr lang="en-US" sz="2000">
                <a:solidFill>
                  <a:schemeClr val="dk1"/>
                </a:solidFill>
              </a:rPr>
              <a:t>environments</a:t>
            </a:r>
            <a:r>
              <a:rPr lang="en-US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Detect all outdoor obstacles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Display chart with distances vs vibration frequency </a:t>
            </a:r>
            <a:r>
              <a:rPr lang="en-US" sz="2000">
                <a:solidFill>
                  <a:schemeClr val="dk1"/>
                </a:solidFill>
              </a:rPr>
              <a:t>(2m, 1m, 0.5m)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Need</a:t>
            </a:r>
            <a:endParaRPr/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609600" y="1478844"/>
            <a:ext cx="109728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21st century solution to a humanity-long impairment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Incorporate modern sensors and algorithms to provide a better picture of environment for the visually </a:t>
            </a:r>
            <a:r>
              <a:rPr lang="en-US"/>
              <a:t>impaired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Full spatial awareness with real-time feedback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Device familiar to the users that will enhance their independence and quality of life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Goals &amp; Objectives</a:t>
            </a:r>
            <a:endParaRPr/>
          </a:p>
        </p:txBody>
      </p:sp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5133800" y="1956725"/>
            <a:ext cx="6968700" cy="446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Detect obstacles up to 2m away from the user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Alert the user through the use of handle vibrations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At the 2m, 1m, 0.5m, and 0m distances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Allow the user to adjust the handle vibrations for sensitivity</a:t>
            </a:r>
            <a:br>
              <a:rPr lang="en-US"/>
            </a:b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1648725" y="2361863"/>
            <a:ext cx="23367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Full Mobility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75" y="2225600"/>
            <a:ext cx="1016719" cy="97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25" y="3186952"/>
            <a:ext cx="1016719" cy="9773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 txBox="1"/>
          <p:nvPr/>
        </p:nvSpPr>
        <p:spPr>
          <a:xfrm>
            <a:off x="1648727" y="3370000"/>
            <a:ext cx="34017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Detect Obstacles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625" y="4161188"/>
            <a:ext cx="1016719" cy="98723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/>
        </p:nvSpPr>
        <p:spPr>
          <a:xfrm>
            <a:off x="1648727" y="4378125"/>
            <a:ext cx="34017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Alert Users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Design Constraints</a:t>
            </a:r>
            <a:endParaRPr/>
          </a:p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5206625" y="1391750"/>
            <a:ext cx="6524400" cy="4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Lightweight design for full mobility. 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1.5lb - 1.75lb in total weight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Durable battery life for day-long use. 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3-4 hours of use in one charge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Real-time feedback with little to no delay. 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&lt; 0.5 seconds </a:t>
            </a:r>
            <a:endParaRPr/>
          </a:p>
        </p:txBody>
      </p:sp>
      <p:pic>
        <p:nvPicPr>
          <p:cNvPr id="119" name="Google Shape;1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50" y="1478870"/>
            <a:ext cx="1116560" cy="10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1638100" y="1695175"/>
            <a:ext cx="23367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Size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50" y="2646400"/>
            <a:ext cx="1116550" cy="10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1663175" y="2867975"/>
            <a:ext cx="23367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Weight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23" name="Google Shape;12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550" y="3824450"/>
            <a:ext cx="1116550" cy="10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/>
        </p:nvSpPr>
        <p:spPr>
          <a:xfrm>
            <a:off x="1663175" y="4040775"/>
            <a:ext cx="23367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Battery Life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25" name="Google Shape;12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550" y="4987040"/>
            <a:ext cx="1016725" cy="9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1605650" y="5003900"/>
            <a:ext cx="29826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Low Latency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Alternate Solutions</a:t>
            </a:r>
            <a:endParaRPr/>
          </a:p>
        </p:txBody>
      </p:sp>
      <p:sp>
        <p:nvSpPr>
          <p:cNvPr id="132" name="Google Shape;132;p16"/>
          <p:cNvSpPr txBox="1"/>
          <p:nvPr>
            <p:ph idx="1" type="body"/>
          </p:nvPr>
        </p:nvSpPr>
        <p:spPr>
          <a:xfrm>
            <a:off x="609600" y="1478844"/>
            <a:ext cx="109728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Smart Cane with phone app to audibly alert users of obstacles</a:t>
            </a:r>
            <a:endParaRPr sz="2800"/>
          </a:p>
          <a:p>
            <a:pPr indent="-381000" lvl="4" marL="22860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Audio could impair hearing</a:t>
            </a:r>
            <a:endParaRPr sz="2400"/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SLAM Algorithm to add obstacles into a database</a:t>
            </a:r>
            <a:endParaRPr sz="2800"/>
          </a:p>
          <a:p>
            <a:pPr indent="-381000" lvl="4" marL="22860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Stretch goal </a:t>
            </a:r>
            <a:endParaRPr sz="2400"/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Infrared Sensor for object detection</a:t>
            </a:r>
            <a:endParaRPr sz="2800"/>
          </a:p>
          <a:p>
            <a:pPr indent="-381000" lvl="4" marL="22860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Access to other sensors </a:t>
            </a:r>
            <a:endParaRPr sz="2400"/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Belt or bag for users to carry along with the cane</a:t>
            </a:r>
            <a:endParaRPr sz="2800"/>
          </a:p>
          <a:p>
            <a:pPr indent="-381000" lvl="4" marL="22860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Added baggage for users, eliminates portability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type="ctrTitle"/>
          </p:nvPr>
        </p:nvSpPr>
        <p:spPr>
          <a:xfrm>
            <a:off x="914400" y="269398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lang="en-US"/>
              <a:t>OUR SOLUTION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Updated Proposed Design</a:t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650" y="1340575"/>
            <a:ext cx="37719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176775" y="1340575"/>
            <a:ext cx="77694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Internal/External Design</a:t>
            </a:r>
            <a:r>
              <a:rPr b="1" lang="en-US" sz="2800">
                <a:solidFill>
                  <a:schemeClr val="dk1"/>
                </a:solidFill>
              </a:rPr>
              <a:t> </a:t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Externally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No major external changes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Working (electrical/functional) breadboard prototype complete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Still working out (mechanical) implementation of sensor mount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Internally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Single rechargeable 9V Battery to replace multiple 1.5V batteries in series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Choice of Python &gt; C++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System Description</a:t>
            </a:r>
            <a:endParaRPr/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71325"/>
            <a:ext cx="5944650" cy="388902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0" y="1408175"/>
            <a:ext cx="60960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Overall System Design</a:t>
            </a:r>
            <a:r>
              <a:rPr b="1" lang="en-US" sz="2800">
                <a:solidFill>
                  <a:schemeClr val="dk1"/>
                </a:solidFill>
              </a:rPr>
              <a:t> </a:t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Initial Proposal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All sensors, microcontrollers, and feedback working the same as initially drafted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Changes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Buck converter will step down the 5V input for all devices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Due to the # of terminals on the Converter, the depth camera will be powered through the Pi.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